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1" r:id="rId6"/>
    <p:sldId id="276" r:id="rId7"/>
    <p:sldId id="275" r:id="rId8"/>
    <p:sldId id="278" r:id="rId9"/>
    <p:sldId id="279" r:id="rId10"/>
    <p:sldId id="257" r:id="rId11"/>
    <p:sldId id="277" r:id="rId12"/>
    <p:sldId id="267" r:id="rId13"/>
    <p:sldId id="265" r:id="rId14"/>
    <p:sldId id="273" r:id="rId15"/>
    <p:sldId id="262" r:id="rId16"/>
    <p:sldId id="266" r:id="rId17"/>
    <p:sldId id="263" r:id="rId1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1D02BE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440" autoAdjust="0"/>
    <p:restoredTop sz="94660"/>
  </p:normalViewPr>
  <p:slideViewPr>
    <p:cSldViewPr>
      <p:cViewPr varScale="1">
        <p:scale>
          <a:sx n="65" d="100"/>
          <a:sy n="65" d="100"/>
        </p:scale>
        <p:origin x="19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F69F114-1465-48AD-9D0D-F22EC254CB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DEA710C-2E83-449B-A79C-A43BB1F519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C3F0D075-D8B0-4F59-947E-266A0C0A688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47D0D96E-954C-45CA-A348-4D253C438C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069EA74-9F42-49B0-8568-C31665A97D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8228-1631-45FA-AF68-B293C47552E0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3036B-3CD3-4CBF-8DAE-A146B7CA4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1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9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HG- Friday Celebration assembly- certificates, medals. Please rehearse what your child is going to say and ensure they are able to talk about it with confidence. Enhances speaking and listening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323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5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063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HG- emphasise that learning starts as soon as they come into the classroom so if they are late, that is missed learning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2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0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8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HG- Autumn Term- Guy Fawkes, The Gun Powder Plot, Remembrance Day, after HT, Florence Nightingale- Farming</a:t>
            </a:r>
          </a:p>
          <a:p>
            <a:r>
              <a:rPr lang="en-GB" dirty="0"/>
              <a:t>GL- Spring Term- Healthy Eating Term</a:t>
            </a:r>
          </a:p>
          <a:p>
            <a:r>
              <a:rPr lang="en-GB" dirty="0"/>
              <a:t>HG- Summer Term- The Seaside and the Trip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83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HG- English and Maths- mention writing target</a:t>
            </a:r>
          </a:p>
          <a:p>
            <a:r>
              <a:rPr lang="en-GB" dirty="0"/>
              <a:t>GL_ Little Wandle- </a:t>
            </a:r>
          </a:p>
          <a:p>
            <a:r>
              <a:rPr lang="en-GB" dirty="0"/>
              <a:t>HG- Reading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1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HG- Remove earring, cover them up or send a letter if you are happy to take responsibility.</a:t>
            </a:r>
          </a:p>
          <a:p>
            <a:r>
              <a:rPr lang="en-GB" dirty="0"/>
              <a:t>        Uniform- hair up, name uniform, thank you for working with us on the no ruck sack rule.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8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GL- MIND- Charley Bird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71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1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GL- we can fill up drinks bottle at school..</a:t>
            </a:r>
          </a:p>
          <a:p>
            <a:r>
              <a:rPr lang="en-GB" dirty="0"/>
              <a:t>Emphasise the need to regular routines at bedtime and getting enough sleep.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3036B-3CD3-4CBF-8DAE-A146B7CA47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6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4C293-8610-424E-BD64-01F4184CC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76CABC-CE4E-4731-810E-7A1AD27F1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86FC9E-BC3B-48CE-84B1-F6BEF7C44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794D-F791-455C-BF6A-0C24BF429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82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94679-D90D-4E33-B914-084064D16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374F0B-DBAC-445B-8146-EF5A90F9B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F32358-4176-40AF-BDF3-E3B86116D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195B2-BF99-4AB6-8CB3-B968B20A2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66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C23DFD-3CEF-4BEB-B874-9E3D07816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9E253E-463F-4743-8AF4-154E1120B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22CBF6-9362-4490-8188-CD9739FBB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3770D-DB95-4D2D-A1BB-5C43BC0ED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65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CE45-EB24-4E90-ACBA-15E839A33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F0978C-C01A-4487-A653-CF3F5CACD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A306CD-FA72-422A-9B81-7FE4C1B93E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2E76D-C20F-4DE9-BB3B-B79591F2F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1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29541C-1CE4-4E8D-A726-D7E712876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8B13C-93A9-454F-8048-FFEF9D5385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EA3950-835F-437C-8DAA-47AE98EEC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5E29-B54A-4C69-9EC3-58D74E5BD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36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B3CF99-B82C-4322-9C8E-CB2AF2452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C6D285-B7DC-4479-BBDE-CC1EBE7F1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D80734-2D27-4021-95D7-27BFEAE59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86BDC-D1FD-4F15-B806-CCF94DB5A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77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EC57AC-9665-4C2C-84E0-E716907F2E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5CF7AE-6946-435F-8B90-0CF731503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EA96B-7899-445A-9B08-6A20CCB2A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1BE0-A77E-450F-92C4-2A3FCE3E3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61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14CAA9-87E0-41B4-A918-A4D5F372D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D5DA0E-9CBA-4F14-AAB4-0B0C943CE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70E743-FEA8-4F60-803D-86C777407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7C4B-13F3-4F4E-8F23-7B625E8EC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05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1CB683-CB35-49D2-A7AF-0CF4A820C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C29E27-B74E-45FB-9B97-0E761C213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62AD6C-8C1F-4584-9E8E-C62291720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F6218-666A-4EAF-815A-4BDB2C06F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28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D876BC-F053-4346-B107-57F8BCD19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6C0EA9-1D66-4D48-B224-FD037820A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BD252E-AA2E-453F-9B54-80E4CBF3A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23593-D5AE-4E88-ABF8-1FD323728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32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DC5AD-3C96-49D4-AEF5-F3BA01CDA7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4ABC43-9CB8-436B-A0E4-998DCC407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CAFE9-CB40-4FBE-9FA2-A5655845C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59285-66BD-4717-88D9-FCE0BFCF72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79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BE53AF-0339-4E81-9278-7811932F7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AD10B7-732D-4C58-ACD0-DB5464B95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8A6B2-89F5-4141-8C30-EA46B673F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D1F35-3CF3-4292-9E3E-322A40F9E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52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5DDEF6-F7B8-4492-9D05-C3003AAC1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97C799-8216-4845-9AAF-A04287A58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82F47A-9F30-4BFD-87FB-EB95E1ACCB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BAE6B6-55A2-4FCF-BB1C-8C1FB82F63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61228E-8136-457B-80D4-4CDD1482B3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D57C27A-0277-40B0-9ACE-3B7D678BE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A528EC-89FB-C06B-4F79-CC1FF49BCF81}"/>
              </a:ext>
            </a:extLst>
          </p:cNvPr>
          <p:cNvSpPr txBox="1"/>
          <p:nvPr/>
        </p:nvSpPr>
        <p:spPr>
          <a:xfrm>
            <a:off x="771525" y="1967266"/>
            <a:ext cx="197167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to Year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F1EB2F-21C7-4F9A-B82C-CF918CF0E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987" y="932052"/>
            <a:ext cx="5085525" cy="499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5" descr="data:image/jpeg;base64,/9j/4AAQSkZJRgABAQAAAQABAAD/2wCEAAkGBxAQEBAPEBAQDg0NDw8NDQ0MDQ8NDAwNFBEWFhQRFBQYHCggGBolGxQUITEhJSkrLy4uFx8zODMsNygtLisBCgoKDg0OFxAQFywcHRwsLCwsLS8sLCwsLCssLCwsKywsLSssLCwsLCwrLCwrLCssLCwsLCwsKywsLCwsLSwsK//AABEIAOkA2AMBIgACEQEDEQH/xAAbAAACAwEBAQAAAAAAAAAAAAADBAIFBgEAB//EAD4QAAICAQIEAwYDBQYGAwAAAAECAAMRBCEFEjFBE1FhBiJxgZGhMkLBFFKx0eEVIzRicpIHY4Oi8PEzU3P/xAAaAQADAQEBAQAAAAAAAAAAAAABAgMEAAUG/8QALBEAAgICAgEBBgYDAAAAAAAAAAECEQMhEjEEEwUiQVFhoUJxkdHh8FKxwf/aAAwDAQACEQMRAD8AUsukEIO8r7rsGM1thAe5yfkN54sp2ecuxg5OAOm5++38BO2NIqAiBSTkDqTk57j6xa231lI6iO7GarMGWNWp2lClu8crsiubQ9lhbqIubIAmSURfUsHIPWd5c6CUtYl1w2aMNWLIsXq2ioTeWfLtFxTvNrRIsOHJLhdPkRPhlHSXiLgTRF0h4xsQFOIeucvcCCW2GxuhwSYiotklunNlIoNb0mc4sesvLrdpnOLW9ZJyHaEdIfemiqb3ZltNb70u11Puxl0Tuiv4u3WZu7rLriNmcynsXMnJEmxVjBNZHP2cmAv0xmbJaFEbbJ6QuqM9Mb7OE7qCTH0q/CvwA+ZGftmWFGmGHJ/JmE0OjD3op6YLsfIAf1jTxpV9SmOPJ0JXaVmOYjdR27zXcSrRc8p6CYyjUg6gqx2zgSk4VVHvQ9mxhglJu3REIQY5QIfV0AbwFbYmPLaZ4UhlVk1WDWyEV5FWxA9ay20G0qq2h01OJtxe7s57NOloxC0EZmaXiHrGKdfNizoU2ultUCGs1YxMpTxA+ccquLSkct9FOZYXajMlTkwVFJMs9Pp5WNiq2C5TIE4liaYpfXiUfRVaEtRdtM9xK7rLjVyi1qGZm9jWI02by1qckSspq3l7o9PtLReicivuoJgDpZohphOPpI1piUUdWnhLNGCI9ZRiD54kkhWij1HDfSel8ADOSXpRZxkNTeRa6D85H8ZYcErLvY/oEB+/8pSu2XLdz0l5wSwCvb8zs33wPsJkglPJvotjm8bUl8BnW8ObczFHhrftGTsAcz6HZeSJn+JYznG8tkhVUevD2tKUHGaK7X2dvKVniSeqsJMVLTNOFnlSVjtdsYreVlbyw0wzFWMm0OITOODHdJp8xyzRDEWaoZQso1Yx3T5MHbTgx/h2nyRDjg2K4D2hoJxNJoNJAcN0XTaaHTU4E9DFCgxhZyjT4jaKBBM2IFtViaLKqKQ62InqRIHVwF2ogcgSYnqa5T6yqWl98q9VbmR5IRCumq3mh0lO0pdH1mk0g2lVsegLDE6DC3JFrDiCqZN6F9ViVN7wvENTiUV+s3izmhWWa6ielQupnpLkApywHM37owPjG+G61FKVlsMy5UHPvAdd+kq2zyqvdjv9f6Ru3TqahnPMnvIynDKfMTNj1s0vjxr5/wA/waiq9WXIII8wciVeuYMCR0BK588HH8c/SVOj1lu1SoK6gmznOWJ7jA75PTuRGbWfGORlRQAilDkADGT647dpWU7Qig1sqdUm8VZY7a2TOLTkegzk/Lb7/wAZNMtgwvNLhF7pv9FYpUu8tdJFUpjunSFGVyLrQtLC07RHhyZxLttP7snNFsbtGZvPvS64KoJEquIV4Mb4PqMERsLpga2b/QUjAljy4EqOG6oYEffVDE9FSVDJUD1TSpvsMb1F+YBauaddiSYqHMkzHEdXRzj6aK42LRSahjK+1pdarTysupxIODTBRHRtvNJordpmqRgy201uJWLoqi5feJakbSdd2YHVvtGlLQkkZvip6zPWneXXF7OsoGs3mOUtiNBFE9JVsJ6EWipdvfHoM/WF/aP/ADpFgN8+YA+gxJ6YHmII5huwAGSUAyw+x+shEdGq9jNDXaxtscDwwClTbFx2br026TUcT06WgnldSBgNWEcDH+ls/WYf2b1iMGDgLax5ub97IBx8o/q0dt63C+gOVH8vniacLVPR9H4WBShGUZ1/x/EBrtFbWCx5LkBG1iMGwTgfiHwmY1PFEe0omCSeVAoIGR5Dp1zvLrjuvup0zczOTYRWAWJUE7hhvuNu3eYThistq4cgk8mVRCUB2zgiNkSf0PVlleGLmoqUqe9ff+DZKsPUJWDTXY/xDZ8/CryZ0aXUdtUR8aU2mdJf5L7/ALHwnFP8S+/7Gr4adxL97VVMsQo2G56k9APMzB8O0eoz/jirdvErU1n48qZH3mm0nsnqCabrdQup/vK3PKWFSoD+Xz+O3T0lFj5dOzXhgn8Qer0wss8PnrV+yGxfEO/7v3i39nW1nKlWALd9xseXPQdRjr3lPrvZv9n4odeLlvC3LZ4IV1dWUAeFzZ5WT3l9enTfO0q5b1Fi58OwnZmyBnO22PXeYfMx5MSU4Ss2wxQemhHR8W5TynIOM+nqPiI9/bHrKDjyirNnU8wblVhu26t9SOplPTryxz0B3A9I3ieVLJHZnz4lDo3dOu5j1l1obQZ8802tIlpX7QLUNzk9lE9GE/mZE9n0avBkLeXoSoPkSAZ8+f2kts25/DX91PxGF4aTZYOvXJJO8ssiZajY6igGU2soxLDV8Z0tC4tvqTA6FwX/ANo3mN4z/wAQ9CuQhsuP+VQo/wC45+0EpwXbFcG+kWPLgwwsxMBqvby1s+FpcDs1rHH6So1ftprT+eir/SAx++ZL1ofAdY5H1mvVzuo1ORPibe12sz/iv9qJj7Caj2X4prbgWtbmr25WZAhPnFcmwShSLzitnWULvvLXXtmU1nWQnFmdhV1GJ6ACz0VWdRFG2B9SP1/WFvqKkAnHNUDgdfeOd/iu0AjjLZ6AhyBttjf9JM2M7Fm/Exyf5QSlx2GOjtZwW/1bf7ROW6uwdHYEdCDuPrDLXF7q5mjn97RbHkyYnyhJr8iHF77LdMwY5KkOOxOCNyPhneVnB9A/NXazLyDLAb82dwJZ8rFSuTgjHXaHqr5QAOgGBNnqto9byvafqePGMdS6fXVd6/MPzyS2RczytJM+dcSxotmz9keJ+94Dn3Ldl33Wztg9s4x9Jga3j+l1ZQhgcMpDA+RByDGhPi7KYpOLs33F+H7sSnut+cnOGBDMB3B/EfXzGBEtOeX3SAoVdxggEenwwd5oP2hdTQrYPLfUGIC8wzy7jy2YkbzPaitakzzE55jy+7y8wJDHB8zzHI84fN3FpfE9nE7RlPa3Uc7hQOox6k5J/WUulPcdMbtnIg+L8QVnYdcHYL3PkJm9fqrmPJ27Vrtj4+sx+LjcVRLMuSo0d3EMnlr3PcjfEV/tBFPvPzP3Wv8AvH+o2Eqk0zBcOVH+U28w+aV5P1nhpebb+8ZfJaylf2/UTTz32RjhSLF/aRh7tahT6gu/0/pAvxHVMMtaa1b962qn7M2f+2A0+g3/APj90edD2D+IEYNXL0Dj/wDPQadfvnMWWX4JlFBIRZlJ96xGP/XvP0wqyaoey6gj/lU10L9QSYa29u51hH+VhUPoHldqr6+6Xt62Wlv1M6Ny0v7/AKGC3U/8gn11GoYn6csUIbIVEoDE4ABLHMloeFG9tqnVO7nIHyJmq4ZwKin3lTL/ALzEsflNUYV3/fuyUsiQpwXgNvMLLmrAG6oi5+ZJmyqGBgdBFKRHEjKkzPNt9i2qEr2r3lramYu1Uq6ZChRa56HO09EpDFNYvvD/AEjPrGKRFlbJZjjc/IAf+GTqYv0yK+7dGf4eQ9ZjyK0DdjwszsmNtmc/hU+Q8zIOPn8Z42ADA2A6AdIv4u8xxW9KkVukOVUwrVQensh2smlSoRzE7FgwIawyIEbmibPKIQTwE7EbAfSv+H2p5tGyd6rXXPocMP4kfKZf261t1xdEflqrYIwUgc5xvkg5xuPv8m/YbWhK9Wn5+VbEBOAThlP35IKyo2LYoULyG13J5MO68gC4677YYdfSDy8zWKNHr+Mrx2YROHEZ67/i5PxH4v2+Ag9Lw9eY5Cqq9AApJ/3bS+4pZhMg+6difzKQOmJnK9UM9+++dvvM2Oc5psZpIbvapfxGxMdMafTj7qJXX6tGPKtjH/UCInrtcc4BKk7YJPLERqyuckFu4xNOPA6tiNmg8dVGAhbzKWsD9MxLU69B/wDcv/UP85XaYXXnFSOfNgMIPiekvtF7LHZr7i3fw0UY+Zlo+NW2yc80Y9lItr3Ny1Na2fVmA+Jl7w72cUEPbY9jDfl2VQZe11qgCqAANsCEUS6il0ZZZnLrRxawBgdBPYhTFrbMR+gxG6o0srKL5ZUuDC1YJMIFg7K4yuIK5xJt0TuyuuE9JWnM9F9Q4yekqe0hn92vqEGcP/SXCicUSTGSnLkHkAuaLq28Jc0ChiJCsepeGNkVrMmTFaFomXk0MWzCo0FAYzmDZ57mg2jgRa+zmo5NTTk4Wx1qfvlXIGPribnjvBSwFtQxdWHBXZRcrfiT5/xAPafM6mIII2IIIPkR0M+r8H4qNXQLB+MLy21qR7rjbvv6geUDjyi0el4WTuB8w9paSy+Miv4blgxI2WwHDK2Ngc95i2R+blwdztgZJPYj+U+ve0nDK6iGOETWWmtudeasOVLBicEqfdIzv8JRfsSUWshCMyHlcY5jXkbOp69D19ZnxTcE01ZslBMyul9kdVYoc8tavtzOy7HtkdQY0nsfXVhrlFtuAQpYqrEfl5cjbGfXM+gspqKqzB6n8O0cnL4YVttn3x72OveL8Q0KuW5tgrDDA5yTnGe2AST8D6TzZe0s3Km6X0/tnLHEw/OKWJVfDp/MhwMHsy49I5+05GQcg7gjoRIcaRlyhQFVcit8kgddge5EqdHqPyYKj8vN38x+v1nr+LlbijD5OH8SLU6iETURASYmznRiLBtTE774JmgWM5zsvBBqr95Z6bVylEIjx4saUTRDWxa7WStFhg7HhlTJ8aLFdTPSsRzPSdJCMcRZ2wSSkTjmRoQr74sGjtyxFxOChmqyMBpXoYcPEZzDsZwPF2eR54LEY+tknzRFHhDbOs4bDR/g/GbNJZ4lfvA4FlbEhbF8j5H1lILoRWzDdBjJxdo+l3cZ0XEqjS1ngWEAhbcIUsxgMpzg4yeh7mVFHBSu7HJCiv8AumGbWX8JQ+R647fKYtkzI5YYwzDlOVwxHKfMeUXJ7/0Zvh5jSqSs+g8SpClFx7ioeVeQYJJy313yB8ZXpxIohZASgYG2p0ASsjbnB7jG/wApT6H2msRAl48epOYgsc2jbpzHr07wnB7q7qM2NyXN4nLkgeJlvdAHc8xaePn8Xh70tqzdDNHKrRY8T4cLUDJYWWwku7cuCCMkA74HeYDiyeEcKG2Ylc5yCu2R5zTcHLaRQWxYiHNtdmW5FIOSvljeC9qOEM9PjVMrj8TcnQZOQwx85bxZ+jkUJO4vpnTTK6lgyhv3gD9YaV2gu90ofxJ9weh/j9Iz4k9fi2eTKFNoKwkOWSUyZlVErFULNO1ieYQ1KxjpSo6FkGWOrXO/s8KJ80JVpPR4UYnIrQgn4094sXaQ54JbEGLHirCE5pwSdBo7XXCGuFqELyxGgMSNcjyRxkgmEHEFAQJBzCmCcQUCiKmOUxRRGapwKGwJErPK0mIyDYjxI8tTn0A29SBOcN1Cu1GBgUkFf8nL75J+JJ+oneOA+Ft3dR8sE/pEuEa1alu5gS7K6p5AsAMxcsbjrs9HxHUTT06lLErBBD6lFBZ2HhuCBlh5YyevkZnOKPbWtlVT2VqVwVVj0B/rOpY37LpnUZNT2qAe+2y+g7fOMcSUcxcHKugsU9SVdRv8d/rMuOCxz+at/qmbHKyv4QSyuWINiFebC4ypzhvKOgRJA1ViH8tq8p9QfP54+kfAnpQkqsw5lUgtYk2Mgs8TCpE+RwLGqUg6FljVXKURySI1rGFWcCQqw0QsE6z0IwnIjR3JmaYwTSRkTJWcpEczoeeIkSIR1IaqtjK2SuWFWyKzrHWeAdoI2SHNFOCEwbGSgbDOHR0PDJbK9jOpZG4DOOi0FsIl0q/Fg21GIFEi4lpxG/CKR2cZ+GDK81hhzAY658j0gbL+YYz3zJC0BMev2izi7tHoeNNRgk/mE01xXTunUrarL81P9Y5S4bTf5qWKZz0RiCPvkRPTKCjd8nb5f+5Lh1ZPOAcBhggjvkY/WTlC/wBbL+pFJ76Oaq3DUtnIwQfQZxiPARenSMDliNsjHUEGGZpaEXVGPPkjKWghMjmCLzqGWjCiSY7pzLOlpWacSwqEsmdKNhyZwNIzoE7kTUCYaegyZ6I5A4GazOZnGME1kzk6DZkSYE2yBtjJDqNhy08LIo1siLY3Ef0x7nng0XR4UCK4ncAviTnWCIk64p1UeNUGa44IN5yYXIWKxe1I4YJxGJ2JYMIkN4cIlE46ztLxzTYGcd9zneCrohxXiBRBb6+YVmizmTeDl4RKxicAhEEnWkKK47Q9BtMZY1sJWqMSYuxJhsfZ5wWxE3wTXThbLJ7J6Vg1E9OaQGyttaJ2PDWPF5KJOJzJkWjNdeZy2qWSLRQkzTgeetEATGooWFNkdrYSmqeOV2SckTkP7ToMUFs8bZNolsbNkG1kWNs4HnKJ3EOWkCZHMgzR+IeAzXHaElXW8stNZHUQ8SwrqkzTOUvGVMoooRiFtECKZassEa4aKQkLIkKBJESGZzKskyxO84jpO0Q1LTO3sk2DFs47xfnnS8Fi2eNk5F7HnobCDcwWYwySHhzooMIhqHhLDmLqMQolUyyE7lijiWdiRO2qMhgVQjaCLoMRlIkhGdxOEQqrOssmyTFiIStZ7EPUs5M5M5ySJrjOJ4CHkc5Cy1xqnadxOrF5MHIdpeN1vK+towlkpGQKsfBnjF0tk/ElLBVHXEEZPnkHM5sZSBW2YldqLYxqDK62Z5LYHsg1k9zyHLJck6juIGxpyFNc9HSKqIxPYnBJRGxWznLOgT07GiPAlywF1cZWCvmlLQzK5xiTraQt6z1cSRzHqpNxBUwz9JGiVCjmTSyCtkRDQeIybp5bYsZ1J1DKKHg8kDAVwqzuKA4oOhkjZIJOPC1QUggvhUviEKk5MSSHhdJh8xRYeuGyRy5IlZXLF4pbFZRChSexJNIzhj2J2enolgs//9k=">
            <a:extLst>
              <a:ext uri="{FF2B5EF4-FFF2-40B4-BE49-F238E27FC236}">
                <a16:creationId xmlns:a16="http://schemas.microsoft.com/office/drawing/2014/main" id="{A95FF19A-1ACA-42EF-915F-836A204D15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077" name="AutoShape 7" descr="data:image/jpeg;base64,/9j/4AAQSkZJRgABAQAAAQABAAD/2wCEAAkGBxAQEBAPEBAQDg0NDw8NDQ0MDQ8NDAwNFBEWFhQRFBQYHCggGBolGxQUITEhJSkrLy4uFx8zODMsNygtLisBCgoKDg0OFxAQFywcHRwsLCwsLS8sLCwsLCssLCwsKywsLSssLCwsLCwrLCwrLCssLCwsLCwsKywsLCwsLSwsK//AABEIAOkA2AMBIgACEQEDEQH/xAAbAAACAwEBAQAAAAAAAAAAAAADBAIFBgEAB//EAD4QAAICAQIEAwYDBQYGAwAAAAECAAMRBCEFEjFBE1FhBiJxgZGhMkLBFFKx0eEVIzRicpIHY4Oi8PEzU3P/xAAaAQADAQEBAQAAAAAAAAAAAAABAgMEAAUG/8QALBEAAgICAgEBBgYDAAAAAAAAAAECEQMhEjEEEwUiQVFhoUJxkdHh8FKxwf/aAAwDAQACEQMRAD8AUsukEIO8r7rsGM1thAe5yfkN54sp2ecuxg5OAOm5++38BO2NIqAiBSTkDqTk57j6xa231lI6iO7GarMGWNWp2lClu8crsiubQ9lhbqIubIAmSURfUsHIPWd5c6CUtYl1w2aMNWLIsXq2ioTeWfLtFxTvNrRIsOHJLhdPkRPhlHSXiLgTRF0h4xsQFOIeucvcCCW2GxuhwSYiotklunNlIoNb0mc4sesvLrdpnOLW9ZJyHaEdIfemiqb3ZltNb70u11Puxl0Tuiv4u3WZu7rLriNmcynsXMnJEmxVjBNZHP2cmAv0xmbJaFEbbJ6QuqM9Mb7OE7qCTH0q/CvwA+ZGftmWFGmGHJ/JmE0OjD3op6YLsfIAf1jTxpV9SmOPJ0JXaVmOYjdR27zXcSrRc8p6CYyjUg6gqx2zgSk4VVHvQ9mxhglJu3REIQY5QIfV0AbwFbYmPLaZ4UhlVk1WDWyEV5FWxA9ay20G0qq2h01OJtxe7s57NOloxC0EZmaXiHrGKdfNizoU2ultUCGs1YxMpTxA+ccquLSkct9FOZYXajMlTkwVFJMs9Pp5WNiq2C5TIE4liaYpfXiUfRVaEtRdtM9xK7rLjVyi1qGZm9jWI02by1qckSspq3l7o9PtLReicivuoJgDpZohphOPpI1piUUdWnhLNGCI9ZRiD54kkhWij1HDfSel8ADOSXpRZxkNTeRa6D85H8ZYcErLvY/oEB+/8pSu2XLdz0l5wSwCvb8zs33wPsJkglPJvotjm8bUl8BnW8ObczFHhrftGTsAcz6HZeSJn+JYznG8tkhVUevD2tKUHGaK7X2dvKVniSeqsJMVLTNOFnlSVjtdsYreVlbyw0wzFWMm0OITOODHdJp8xyzRDEWaoZQso1Yx3T5MHbTgx/h2nyRDjg2K4D2hoJxNJoNJAcN0XTaaHTU4E9DFCgxhZyjT4jaKBBM2IFtViaLKqKQ62InqRIHVwF2ogcgSYnqa5T6yqWl98q9VbmR5IRCumq3mh0lO0pdH1mk0g2lVsegLDE6DC3JFrDiCqZN6F9ViVN7wvENTiUV+s3izmhWWa6ielQupnpLkApywHM37owPjG+G61FKVlsMy5UHPvAdd+kq2zyqvdjv9f6Ru3TqahnPMnvIynDKfMTNj1s0vjxr5/wA/waiq9WXIII8wciVeuYMCR0BK588HH8c/SVOj1lu1SoK6gmznOWJ7jA75PTuRGbWfGORlRQAilDkADGT647dpWU7Qig1sqdUm8VZY7a2TOLTkegzk/Lb7/wAZNMtgwvNLhF7pv9FYpUu8tdJFUpjunSFGVyLrQtLC07RHhyZxLttP7snNFsbtGZvPvS64KoJEquIV4Mb4PqMERsLpga2b/QUjAljy4EqOG6oYEffVDE9FSVDJUD1TSpvsMb1F+YBauaddiSYqHMkzHEdXRzj6aK42LRSahjK+1pdarTysupxIODTBRHRtvNJordpmqRgy201uJWLoqi5feJakbSdd2YHVvtGlLQkkZvip6zPWneXXF7OsoGs3mOUtiNBFE9JVsJ6EWipdvfHoM/WF/aP/ADpFgN8+YA+gxJ6YHmII5huwAGSUAyw+x+shEdGq9jNDXaxtscDwwClTbFx2br026TUcT06WgnldSBgNWEcDH+ls/WYf2b1iMGDgLax5ub97IBx8o/q0dt63C+gOVH8vniacLVPR9H4WBShGUZ1/x/EBrtFbWCx5LkBG1iMGwTgfiHwmY1PFEe0omCSeVAoIGR5Dp1zvLrjuvup0zczOTYRWAWJUE7hhvuNu3eYThistq4cgk8mVRCUB2zgiNkSf0PVlleGLmoqUqe9ff+DZKsPUJWDTXY/xDZ8/CryZ0aXUdtUR8aU2mdJf5L7/ALHwnFP8S+/7Gr4adxL97VVMsQo2G56k9APMzB8O0eoz/jirdvErU1n48qZH3mm0nsnqCabrdQup/vK3PKWFSoD+Xz+O3T0lFj5dOzXhgn8Qer0wss8PnrV+yGxfEO/7v3i39nW1nKlWALd9xseXPQdRjr3lPrvZv9n4odeLlvC3LZ4IV1dWUAeFzZ5WT3l9enTfO0q5b1Fi58OwnZmyBnO22PXeYfMx5MSU4Ss2wxQemhHR8W5TynIOM+nqPiI9/bHrKDjyirNnU8wblVhu26t9SOplPTryxz0B3A9I3ieVLJHZnz4lDo3dOu5j1l1obQZ8802tIlpX7QLUNzk9lE9GE/mZE9n0avBkLeXoSoPkSAZ8+f2kts25/DX91PxGF4aTZYOvXJJO8ssiZajY6igGU2soxLDV8Z0tC4tvqTA6FwX/ANo3mN4z/wAQ9CuQhsuP+VQo/wC45+0EpwXbFcG+kWPLgwwsxMBqvby1s+FpcDs1rHH6So1ftprT+eir/SAx++ZL1ofAdY5H1mvVzuo1ORPibe12sz/iv9qJj7Caj2X4prbgWtbmr25WZAhPnFcmwShSLzitnWULvvLXXtmU1nWQnFmdhV1GJ6ACz0VWdRFG2B9SP1/WFvqKkAnHNUDgdfeOd/iu0AjjLZ6AhyBttjf9JM2M7Fm/Exyf5QSlx2GOjtZwW/1bf7ROW6uwdHYEdCDuPrDLXF7q5mjn97RbHkyYnyhJr8iHF77LdMwY5KkOOxOCNyPhneVnB9A/NXazLyDLAb82dwJZ8rFSuTgjHXaHqr5QAOgGBNnqto9byvafqePGMdS6fXVd6/MPzyS2RczytJM+dcSxotmz9keJ+94Dn3Ldl33Wztg9s4x9Jga3j+l1ZQhgcMpDA+RByDGhPi7KYpOLs33F+H7sSnut+cnOGBDMB3B/EfXzGBEtOeX3SAoVdxggEenwwd5oP2hdTQrYPLfUGIC8wzy7jy2YkbzPaitakzzE55jy+7y8wJDHB8zzHI84fN3FpfE9nE7RlPa3Uc7hQOox6k5J/WUulPcdMbtnIg+L8QVnYdcHYL3PkJm9fqrmPJ27Vrtj4+sx+LjcVRLMuSo0d3EMnlr3PcjfEV/tBFPvPzP3Wv8AvH+o2Eqk0zBcOVH+U28w+aV5P1nhpebb+8ZfJaylf2/UTTz32RjhSLF/aRh7tahT6gu/0/pAvxHVMMtaa1b962qn7M2f+2A0+g3/APj90edD2D+IEYNXL0Dj/wDPQadfvnMWWX4JlFBIRZlJ96xGP/XvP0wqyaoey6gj/lU10L9QSYa29u51hH+VhUPoHldqr6+6Xt62Wlv1M6Ny0v7/AKGC3U/8gn11GoYn6csUIbIVEoDE4ABLHMloeFG9tqnVO7nIHyJmq4ZwKin3lTL/ALzEsflNUYV3/fuyUsiQpwXgNvMLLmrAG6oi5+ZJmyqGBgdBFKRHEjKkzPNt9i2qEr2r3lramYu1Uq6ZChRa56HO09EpDFNYvvD/AEjPrGKRFlbJZjjc/IAf+GTqYv0yK+7dGf4eQ9ZjyK0DdjwszsmNtmc/hU+Q8zIOPn8Z42ADA2A6AdIv4u8xxW9KkVukOVUwrVQensh2smlSoRzE7FgwIawyIEbmibPKIQTwE7EbAfSv+H2p5tGyd6rXXPocMP4kfKZf261t1xdEflqrYIwUgc5xvkg5xuPv8m/YbWhK9Wn5+VbEBOAThlP35IKyo2LYoULyG13J5MO68gC4677YYdfSDy8zWKNHr+Mrx2YROHEZ67/i5PxH4v2+Ag9Lw9eY5Cqq9AApJ/3bS+4pZhMg+6difzKQOmJnK9UM9+++dvvM2Oc5psZpIbvapfxGxMdMafTj7qJXX6tGPKtjH/UCInrtcc4BKk7YJPLERqyuckFu4xNOPA6tiNmg8dVGAhbzKWsD9MxLU69B/wDcv/UP85XaYXXnFSOfNgMIPiekvtF7LHZr7i3fw0UY+Zlo+NW2yc80Y9lItr3Ny1Na2fVmA+Jl7w72cUEPbY9jDfl2VQZe11qgCqAANsCEUS6il0ZZZnLrRxawBgdBPYhTFrbMR+gxG6o0srKL5ZUuDC1YJMIFg7K4yuIK5xJt0TuyuuE9JWnM9F9Q4yekqe0hn92vqEGcP/SXCicUSTGSnLkHkAuaLq28Jc0ChiJCsepeGNkVrMmTFaFomXk0MWzCo0FAYzmDZ57mg2jgRa+zmo5NTTk4Wx1qfvlXIGPribnjvBSwFtQxdWHBXZRcrfiT5/xAPafM6mIII2IIIPkR0M+r8H4qNXQLB+MLy21qR7rjbvv6geUDjyi0el4WTuB8w9paSy+Miv4blgxI2WwHDK2Ngc95i2R+blwdztgZJPYj+U+ve0nDK6iGOETWWmtudeasOVLBicEqfdIzv8JRfsSUWshCMyHlcY5jXkbOp69D19ZnxTcE01ZslBMyul9kdVYoc8tavtzOy7HtkdQY0nsfXVhrlFtuAQpYqrEfl5cjbGfXM+gspqKqzB6n8O0cnL4YVttn3x72OveL8Q0KuW5tgrDDA5yTnGe2AST8D6TzZe0s3Km6X0/tnLHEw/OKWJVfDp/MhwMHsy49I5+05GQcg7gjoRIcaRlyhQFVcit8kgddge5EqdHqPyYKj8vN38x+v1nr+LlbijD5OH8SLU6iETURASYmznRiLBtTE774JmgWM5zsvBBqr95Z6bVylEIjx4saUTRDWxa7WStFhg7HhlTJ8aLFdTPSsRzPSdJCMcRZ2wSSkTjmRoQr74sGjtyxFxOChmqyMBpXoYcPEZzDsZwPF2eR54LEY+tknzRFHhDbOs4bDR/g/GbNJZ4lfvA4FlbEhbF8j5H1lILoRWzDdBjJxdo+l3cZ0XEqjS1ngWEAhbcIUsxgMpzg4yeh7mVFHBSu7HJCiv8AumGbWX8JQ+R647fKYtkzI5YYwzDlOVwxHKfMeUXJ7/0Zvh5jSqSs+g8SpClFx7ioeVeQYJJy313yB8ZXpxIohZASgYG2p0ASsjbnB7jG/wApT6H2msRAl48epOYgsc2jbpzHr07wnB7q7qM2NyXN4nLkgeJlvdAHc8xaePn8Xh70tqzdDNHKrRY8T4cLUDJYWWwku7cuCCMkA74HeYDiyeEcKG2Ylc5yCu2R5zTcHLaRQWxYiHNtdmW5FIOSvljeC9qOEM9PjVMrj8TcnQZOQwx85bxZ+jkUJO4vpnTTK6lgyhv3gD9YaV2gu90ofxJ9weh/j9Iz4k9fi2eTKFNoKwkOWSUyZlVErFULNO1ieYQ1KxjpSo6FkGWOrXO/s8KJ80JVpPR4UYnIrQgn4094sXaQ54JbEGLHirCE5pwSdBo7XXCGuFqELyxGgMSNcjyRxkgmEHEFAQJBzCmCcQUCiKmOUxRRGapwKGwJErPK0mIyDYjxI8tTn0A29SBOcN1Cu1GBgUkFf8nL75J+JJ+oneOA+Ft3dR8sE/pEuEa1alu5gS7K6p5AsAMxcsbjrs9HxHUTT06lLErBBD6lFBZ2HhuCBlh5YyevkZnOKPbWtlVT2VqVwVVj0B/rOpY37LpnUZNT2qAe+2y+g7fOMcSUcxcHKugsU9SVdRv8d/rMuOCxz+at/qmbHKyv4QSyuWINiFebC4ypzhvKOgRJA1ViH8tq8p9QfP54+kfAnpQkqsw5lUgtYk2Mgs8TCpE+RwLGqUg6FljVXKURySI1rGFWcCQqw0QsE6z0IwnIjR3JmaYwTSRkTJWcpEczoeeIkSIR1IaqtjK2SuWFWyKzrHWeAdoI2SHNFOCEwbGSgbDOHR0PDJbK9jOpZG4DOOi0FsIl0q/Fg21GIFEi4lpxG/CKR2cZ+GDK81hhzAY658j0gbL+YYz3zJC0BMev2izi7tHoeNNRgk/mE01xXTunUrarL81P9Y5S4bTf5qWKZz0RiCPvkRPTKCjd8nb5f+5Lh1ZPOAcBhggjvkY/WTlC/wBbL+pFJ76Oaq3DUtnIwQfQZxiPARenSMDliNsjHUEGGZpaEXVGPPkjKWghMjmCLzqGWjCiSY7pzLOlpWacSwqEsmdKNhyZwNIzoE7kTUCYaegyZ6I5A4GazOZnGME1kzk6DZkSYE2yBtjJDqNhy08LIo1siLY3Ef0x7nng0XR4UCK4ncAviTnWCIk64p1UeNUGa44IN5yYXIWKxe1I4YJxGJ2JYMIkN4cIlE46ztLxzTYGcd9zneCrohxXiBRBb6+YVmizmTeDl4RKxicAhEEnWkKK47Q9BtMZY1sJWqMSYuxJhsfZ5wWxE3wTXThbLJ7J6Vg1E9OaQGyttaJ2PDWPF5KJOJzJkWjNdeZy2qWSLRQkzTgeetEATGooWFNkdrYSmqeOV2SckTkP7ToMUFs8bZNolsbNkG1kWNs4HnKJ3EOWkCZHMgzR+IeAzXHaElXW8stNZHUQ8SwrqkzTOUvGVMoooRiFtECKZassEa4aKQkLIkKBJESGZzKskyxO84jpO0Q1LTO3sk2DFs47xfnnS8Fi2eNk5F7HnobCDcwWYwySHhzooMIhqHhLDmLqMQolUyyE7lijiWdiRO2qMhgVQjaCLoMRlIkhGdxOEQqrOssmyTFiIStZ7EPUs5M5M5ySJrjOJ4CHkc5Cy1xqnadxOrF5MHIdpeN1vK+towlkpGQKsfBnjF0tk/ElLBVHXEEZPnkHM5sZSBW2YldqLYxqDK62Z5LYHsg1k9zyHLJck6juIGxpyFNc9HSKqIxPYnBJRGxWznLOgT07GiPAlywF1cZWCvmlLQzK5xiTraQt6z1cSRzHqpNxBUwz9JGiVCjmTSyCtkRDQeIybp5bYsZ1J1DKKHg8kDAVwqzuKA4oOhkjZIJOPC1QUggvhUviEKk5MSSHhdJh8xRYeuGyRy5IlZXLF4pbFZRChSexJNIzhj2J2enolgs//9k=">
            <a:extLst>
              <a:ext uri="{FF2B5EF4-FFF2-40B4-BE49-F238E27FC236}">
                <a16:creationId xmlns:a16="http://schemas.microsoft.com/office/drawing/2014/main" id="{1ACB46DA-F60C-4BA0-8105-27105A480E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0B425F7-3FCF-46F7-A053-4B53E9D71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0056" y="992094"/>
            <a:ext cx="2712684" cy="15292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800" kern="1200" dirty="0">
                <a:solidFill>
                  <a:schemeClr val="tx1"/>
                </a:solidFill>
                <a:latin typeface="Twinkl" panose="02000000000000000000" pitchFamily="2" charset="0"/>
              </a:rPr>
              <a:t>Class Worship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1BB5903-1694-4D61-895D-A6B9800211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4396" y="3061048"/>
            <a:ext cx="2344003" cy="233315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en-US" altLang="en-US" sz="3000" kern="1200" dirty="0">
                <a:solidFill>
                  <a:schemeClr val="tx1"/>
                </a:solidFill>
                <a:latin typeface="Twinkl" panose="02000000000000000000" pitchFamily="2" charset="0"/>
              </a:rPr>
              <a:t>Please join us on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en-GB" b="1" dirty="0">
                <a:highlight>
                  <a:srgbClr val="FFFF00"/>
                </a:highlight>
                <a:latin typeface="Twinkl" pitchFamily="50" charset="0"/>
              </a:rPr>
              <a:t>Friday 8</a:t>
            </a:r>
            <a:r>
              <a:rPr lang="en-GB" b="1" baseline="30000" dirty="0">
                <a:highlight>
                  <a:srgbClr val="FFFF00"/>
                </a:highlight>
                <a:latin typeface="Twinkl" pitchFamily="50" charset="0"/>
              </a:rPr>
              <a:t>th</a:t>
            </a:r>
            <a:r>
              <a:rPr lang="en-GB" b="1" dirty="0">
                <a:highlight>
                  <a:srgbClr val="FFFF00"/>
                </a:highlight>
                <a:latin typeface="Twinkl" pitchFamily="50" charset="0"/>
              </a:rPr>
              <a:t> November </a:t>
            </a:r>
            <a:endParaRPr lang="en-US" altLang="en-US" sz="3000" b="1" kern="1200" dirty="0">
              <a:solidFill>
                <a:schemeClr val="tx1"/>
              </a:solidFill>
              <a:highlight>
                <a:srgbClr val="FFFF00"/>
              </a:highlight>
              <a:latin typeface="Twinkl" pitchFamily="50" charset="0"/>
            </a:endParaRPr>
          </a:p>
        </p:txBody>
      </p:sp>
      <p:pic>
        <p:nvPicPr>
          <p:cNvPr id="11268" name="Picture 10" descr="MCj01991210000[1]">
            <a:extLst>
              <a:ext uri="{FF2B5EF4-FFF2-40B4-BE49-F238E27FC236}">
                <a16:creationId xmlns:a16="http://schemas.microsoft.com/office/drawing/2014/main" id="{777160D3-AF6A-4708-988D-7CD450A3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813" y="1433825"/>
            <a:ext cx="4281487" cy="39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8D71F40-1F98-4DC7-941B-6ACDE652E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GB" altLang="en-US" sz="3100">
                <a:latin typeface="Twinkl" panose="02000000000000000000" pitchFamily="2" charset="0"/>
              </a:rPr>
              <a:t>Assessments</a:t>
            </a:r>
            <a:endParaRPr lang="en-US" altLang="en-US" sz="3100">
              <a:latin typeface="Twinkl" panose="02000000000000000000" pitchFamily="2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A9CD5E35-C8E0-4480-93E2-5BDDDDBB5F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en-GB" altLang="en-US" sz="1600">
                <a:latin typeface="Twinkl" panose="02000000000000000000" pitchFamily="2" charset="0"/>
              </a:rPr>
              <a:t>Continually monitoring children’s progress.</a:t>
            </a:r>
          </a:p>
          <a:p>
            <a:r>
              <a:rPr lang="en-GB" altLang="en-US" sz="1600">
                <a:latin typeface="Twinkl" panose="02000000000000000000" pitchFamily="2" charset="0"/>
              </a:rPr>
              <a:t>Key Stage 1 SATs will take place in May 2024.  It is important that your child is in school every day during this month.</a:t>
            </a:r>
            <a:endParaRPr lang="en-GB" altLang="en-US" sz="1600" kern="0">
              <a:latin typeface="Twinkl" panose="02000000000000000000" pitchFamily="2" charset="0"/>
            </a:endParaRPr>
          </a:p>
          <a:p>
            <a:pPr>
              <a:defRPr/>
            </a:pPr>
            <a:r>
              <a:rPr lang="en-GB" altLang="en-US" sz="1600" kern="0">
                <a:latin typeface="Twinkl" panose="02000000000000000000" pitchFamily="2" charset="0"/>
              </a:rPr>
              <a:t>Any child who did not meet the expected standard in </a:t>
            </a:r>
            <a:r>
              <a:rPr lang="en-GB" altLang="en-US" sz="1600">
                <a:latin typeface="Twinkl" panose="02000000000000000000" pitchFamily="2" charset="0"/>
              </a:rPr>
              <a:t>the phonics screening check last year will have the opportunity to do this again in the Summer term. </a:t>
            </a:r>
          </a:p>
          <a:p>
            <a:pPr>
              <a:defRPr/>
            </a:pPr>
            <a:r>
              <a:rPr lang="en-GB" altLang="en-US" sz="1600">
                <a:latin typeface="Twinkl" panose="02000000000000000000" pitchFamily="2" charset="0"/>
              </a:rPr>
              <a:t>At Great Chesterford, we keep assessments very low key!</a:t>
            </a:r>
          </a:p>
          <a:p>
            <a:pPr marL="0" indent="0">
              <a:buFontTx/>
              <a:buNone/>
              <a:defRPr/>
            </a:pPr>
            <a:endParaRPr lang="en-US" altLang="en-US" sz="1600">
              <a:latin typeface="SassoonPrimaryInfant" pitchFamily="2" charset="0"/>
            </a:endParaRPr>
          </a:p>
        </p:txBody>
      </p:sp>
      <p:pic>
        <p:nvPicPr>
          <p:cNvPr id="3" name="Picture 2" descr="Focused elementary student writing at desk in classroom">
            <a:extLst>
              <a:ext uri="{FF2B5EF4-FFF2-40B4-BE49-F238E27FC236}">
                <a16:creationId xmlns:a16="http://schemas.microsoft.com/office/drawing/2014/main" id="{085008B8-A8D2-FA75-A9D7-4B1FA48211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3" b="2400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8BF4355-4882-464E-BD56-42461F9D8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6972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  <a:latin typeface="Twinkl" panose="02000000000000000000" pitchFamily="2" charset="0"/>
              </a:rPr>
              <a:t>Additional Information</a:t>
            </a:r>
            <a:endParaRPr lang="en-US" altLang="en-US" dirty="0">
              <a:latin typeface="Twinkl" panose="02000000000000000000" pitchFamily="2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C7C9C5B-5BF6-4FB6-A7B8-7E557FC692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5768" y="1139228"/>
            <a:ext cx="8464703" cy="553013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>
                <a:latin typeface="Twinkl" panose="02000000000000000000" pitchFamily="2" charset="0"/>
              </a:rPr>
              <a:t>Please make sure your child -</a:t>
            </a:r>
          </a:p>
          <a:p>
            <a:r>
              <a:rPr lang="en-US" altLang="en-US" sz="2800" dirty="0">
                <a:latin typeface="Twinkl" panose="02000000000000000000" pitchFamily="2" charset="0"/>
              </a:rPr>
              <a:t>Returns their phonics reading book sharing book from the class library every Monday. </a:t>
            </a:r>
          </a:p>
          <a:p>
            <a:r>
              <a:rPr lang="en-US" altLang="en-US" sz="2800" dirty="0">
                <a:latin typeface="Twinkl" panose="02000000000000000000" pitchFamily="2" charset="0"/>
              </a:rPr>
              <a:t>Plastic wallets- for homework and school books</a:t>
            </a:r>
          </a:p>
          <a:p>
            <a:r>
              <a:rPr lang="en-GB" altLang="en-US" sz="2800" dirty="0">
                <a:latin typeface="Twinkl" panose="02000000000000000000" pitchFamily="2" charset="0"/>
              </a:rPr>
              <a:t>No jewellery in school. Long hair should be tied back.</a:t>
            </a:r>
          </a:p>
          <a:p>
            <a:r>
              <a:rPr lang="en-GB" altLang="en-US" sz="2800" dirty="0">
                <a:latin typeface="Twinkl" panose="02000000000000000000" pitchFamily="2" charset="0"/>
              </a:rPr>
              <a:t>Please name everything you possibly can! This includes uniform, coats, hats, scarves, gloves, wellies and water bottles.</a:t>
            </a:r>
          </a:p>
          <a:p>
            <a:r>
              <a:rPr lang="en-GB" altLang="en-US" sz="2800" dirty="0">
                <a:latin typeface="Twinkl" panose="02000000000000000000" pitchFamily="2" charset="0"/>
              </a:rPr>
              <a:t>Show and Tell</a:t>
            </a:r>
          </a:p>
          <a:p>
            <a:pPr>
              <a:buFontTx/>
              <a:buNone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en-US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en-US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en-US" alt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12" name="Rectangle 15393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3" name="Freeform: Shape 15395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AA2AA5E-64FB-4E1B-9202-84649FB73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winkl" panose="02000000000000000000" pitchFamily="2" charset="0"/>
              </a:rPr>
              <a:t>Parental Information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8D2CD3B-7EDB-4BBB-97A6-BE35FE02DB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85997"/>
            <a:ext cx="8352928" cy="4023364"/>
          </a:xfrm>
        </p:spPr>
        <p:txBody>
          <a:bodyPr anchor="ctr">
            <a:normAutofit/>
          </a:bodyPr>
          <a:lstStyle/>
          <a:p>
            <a:r>
              <a:rPr lang="en-GB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inkl" panose="02000000000000000000" pitchFamily="2" charset="0"/>
              </a:rPr>
              <a:t>Accurate medical information.</a:t>
            </a:r>
          </a:p>
          <a:p>
            <a:r>
              <a:rPr lang="en-GB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inkl" panose="02000000000000000000" pitchFamily="2" charset="0"/>
              </a:rPr>
              <a:t>Medical policy – no medicines administered without a medical form.</a:t>
            </a:r>
          </a:p>
          <a:p>
            <a:r>
              <a:rPr lang="en-GB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inkl" panose="02000000000000000000" pitchFamily="2" charset="0"/>
              </a:rPr>
              <a:t>Injuries/illness that mean no PE require a letter please.</a:t>
            </a:r>
          </a:p>
          <a:p>
            <a:r>
              <a:rPr lang="en-GB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inkl" panose="02000000000000000000" pitchFamily="2" charset="0"/>
              </a:rPr>
              <a:t>School arrival between 8:45 and 08:55.  If your child arrives after this time, it will be recorded as an unauthorised absence.</a:t>
            </a:r>
          </a:p>
          <a:p>
            <a:r>
              <a:rPr lang="en-GB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inkl" panose="02000000000000000000" pitchFamily="2" charset="0"/>
              </a:rPr>
              <a:t>Please contact the office if your child is unwell and avoid holidays in term time please.</a:t>
            </a:r>
          </a:p>
          <a:p>
            <a:r>
              <a:rPr lang="en-GB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inkl" panose="02000000000000000000" pitchFamily="2" charset="0"/>
              </a:rPr>
              <a:t>Please view the website and read the school newsletter for further updates and to share successes.</a:t>
            </a:r>
          </a:p>
          <a:p>
            <a:r>
              <a:rPr lang="en-GB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inkl" panose="02000000000000000000" pitchFamily="2" charset="0"/>
              </a:rPr>
              <a:t>Please let the school know about after school arrangements</a:t>
            </a:r>
          </a:p>
          <a:p>
            <a:r>
              <a:rPr lang="en-GB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inkl" panose="02000000000000000000" pitchFamily="2" charset="0"/>
              </a:rPr>
              <a:t>Weekly Updates</a:t>
            </a:r>
          </a:p>
        </p:txBody>
      </p:sp>
      <p:sp>
        <p:nvSpPr>
          <p:cNvPr id="15414" name="Freeform: Shape 15397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Exclamation mark with solid fill">
            <a:extLst>
              <a:ext uri="{FF2B5EF4-FFF2-40B4-BE49-F238E27FC236}">
                <a16:creationId xmlns:a16="http://schemas.microsoft.com/office/drawing/2014/main" id="{1DDD87FD-7815-E660-FDDC-2EE1EAAC2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588" y="280505"/>
            <a:ext cx="914400" cy="914400"/>
          </a:xfrm>
          <a:prstGeom prst="rect">
            <a:avLst/>
          </a:prstGeom>
        </p:spPr>
      </p:pic>
      <p:pic>
        <p:nvPicPr>
          <p:cNvPr id="4" name="Graphic 3" descr="Exclamation mark with solid fill">
            <a:extLst>
              <a:ext uri="{FF2B5EF4-FFF2-40B4-BE49-F238E27FC236}">
                <a16:creationId xmlns:a16="http://schemas.microsoft.com/office/drawing/2014/main" id="{5F0F91E7-A424-79F9-4DE5-EC37686DE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850" y="225144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8BCC36F-4785-41A0-811F-674E08924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  <a:latin typeface="Twinkl" panose="02000000000000000000" pitchFamily="2" charset="0"/>
              </a:rPr>
              <a:t>Keep in touch</a:t>
            </a:r>
            <a:endParaRPr lang="en-US" altLang="en-US" dirty="0">
              <a:latin typeface="Twinkl" panose="02000000000000000000" pitchFamily="2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A816AB9-406A-4C70-8489-B475E086DF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8178" y="1916832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r>
              <a:rPr lang="en-US" altLang="en-US" dirty="0">
                <a:latin typeface="Twinkl" panose="02000000000000000000" pitchFamily="2" charset="0"/>
              </a:rPr>
              <a:t>Please let us know if you have any questions or if there is anything you think we need to know over the course of the year.</a:t>
            </a:r>
          </a:p>
          <a:p>
            <a:pPr>
              <a:buFontTx/>
              <a:buNone/>
            </a:pPr>
            <a:endParaRPr lang="en-US" altLang="en-US" dirty="0">
              <a:latin typeface="SassoonPrimaryInfant" pitchFamily="2" charset="0"/>
            </a:endParaRPr>
          </a:p>
        </p:txBody>
      </p:sp>
      <p:pic>
        <p:nvPicPr>
          <p:cNvPr id="16388" name="Picture 4" descr="SMILER">
            <a:extLst>
              <a:ext uri="{FF2B5EF4-FFF2-40B4-BE49-F238E27FC236}">
                <a16:creationId xmlns:a16="http://schemas.microsoft.com/office/drawing/2014/main" id="{BEE742AD-AD80-46B0-976D-93C3F163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1412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95B406D-F774-4D05-8AE3-917388042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796" y="8942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  <a:latin typeface="Twinkl" panose="02000000000000000000" pitchFamily="2" charset="0"/>
              </a:rPr>
              <a:t>Meet the Teaching Team</a:t>
            </a:r>
            <a:endParaRPr lang="en-US" altLang="en-US" dirty="0">
              <a:latin typeface="Twinkl" panose="02000000000000000000" pitchFamily="2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A3AC7F9-5B17-4A41-860C-DD8792911F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516" y="1332655"/>
            <a:ext cx="8712968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b="1" dirty="0">
                <a:latin typeface="Twinkl" panose="02000000000000000000" pitchFamily="2" charset="0"/>
              </a:rPr>
              <a:t>Class teachers </a:t>
            </a:r>
            <a:r>
              <a:rPr lang="en-US" altLang="en-US" dirty="0">
                <a:latin typeface="Twinkl" panose="02000000000000000000" pitchFamily="2" charset="0"/>
              </a:rPr>
              <a:t>– </a:t>
            </a:r>
          </a:p>
          <a:p>
            <a:pPr marL="0" indent="0">
              <a:buNone/>
              <a:defRPr/>
            </a:pPr>
            <a:r>
              <a:rPr lang="en-US" altLang="en-US">
                <a:latin typeface="Twinkl" panose="02000000000000000000" pitchFamily="2" charset="0"/>
              </a:rPr>
              <a:t>Mrs Higgs </a:t>
            </a:r>
            <a:r>
              <a:rPr lang="en-US" altLang="en-US" dirty="0">
                <a:latin typeface="Twinkl" panose="02000000000000000000" pitchFamily="2" charset="0"/>
              </a:rPr>
              <a:t>(Monday and Tuesday) 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Twinkl" panose="02000000000000000000" pitchFamily="2" charset="0"/>
              </a:rPr>
              <a:t>Mrs Gent (Wednesday- Friday)</a:t>
            </a:r>
          </a:p>
          <a:p>
            <a:pPr marL="0" indent="0">
              <a:buNone/>
              <a:defRPr/>
            </a:pPr>
            <a:endParaRPr lang="en-US" altLang="en-US" dirty="0">
              <a:latin typeface="Twinkl" panose="02000000000000000000" pitchFamily="2" charset="0"/>
            </a:endParaRPr>
          </a:p>
          <a:p>
            <a:pPr marL="0" indent="0">
              <a:buNone/>
              <a:defRPr/>
            </a:pPr>
            <a:r>
              <a:rPr lang="en-US" altLang="en-US" b="1" dirty="0">
                <a:latin typeface="Twinkl" panose="02000000000000000000" pitchFamily="2" charset="0"/>
              </a:rPr>
              <a:t>Class support staff </a:t>
            </a:r>
            <a:r>
              <a:rPr lang="en-US" altLang="en-US" dirty="0">
                <a:latin typeface="Twinkl" panose="02000000000000000000" pitchFamily="2" charset="0"/>
              </a:rPr>
              <a:t>– 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Twinkl" panose="02000000000000000000" pitchFamily="2" charset="0"/>
              </a:rPr>
              <a:t>Mrs Mannix, Mrs Gascoyne, Mrs </a:t>
            </a:r>
            <a:r>
              <a:rPr lang="en-US" altLang="en-US" dirty="0" err="1">
                <a:latin typeface="Twinkl" panose="02000000000000000000" pitchFamily="2" charset="0"/>
              </a:rPr>
              <a:t>Roscorla</a:t>
            </a:r>
            <a:r>
              <a:rPr lang="en-US" altLang="en-US" dirty="0">
                <a:latin typeface="Twinkl" panose="02000000000000000000" pitchFamily="2" charset="0"/>
              </a:rPr>
              <a:t>, 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Twinkl" panose="02000000000000000000" pitchFamily="2" charset="0"/>
              </a:rPr>
              <a:t>Miss Thom,</a:t>
            </a:r>
          </a:p>
        </p:txBody>
      </p:sp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11ADDA8B-57B5-4791-80C7-0B9D51BF29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709230"/>
              </p:ext>
            </p:extLst>
          </p:nvPr>
        </p:nvGraphicFramePr>
        <p:xfrm>
          <a:off x="3131840" y="5628168"/>
          <a:ext cx="2650157" cy="112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139135" imgH="1337767" progId="MS_ClipArt_Gallery.2">
                  <p:embed/>
                </p:oleObj>
              </mc:Choice>
              <mc:Fallback>
                <p:oleObj name="Clip" r:id="rId4" imgW="3139135" imgH="1337767" progId="MS_ClipArt_Gallery.2">
                  <p:embed/>
                  <p:pic>
                    <p:nvPicPr>
                      <p:cNvPr id="4100" name="Object 4">
                        <a:extLst>
                          <a:ext uri="{FF2B5EF4-FFF2-40B4-BE49-F238E27FC236}">
                            <a16:creationId xmlns:a16="http://schemas.microsoft.com/office/drawing/2014/main" id="{11ADDA8B-57B5-4791-80C7-0B9D51BF29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628168"/>
                        <a:ext cx="2650157" cy="112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C121-A0AA-4E4E-9501-7A43FB52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1D02BE"/>
                </a:solidFill>
                <a:latin typeface="Twinkl" panose="02000000000000000000" pitchFamily="2" charset="0"/>
              </a:rPr>
              <a:t>Curriculum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3A5AC5-5048-4BC8-BD2A-27E8282E7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66" y="1319931"/>
            <a:ext cx="856895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kern="0" dirty="0">
                <a:latin typeface="Twinkl" panose="02000000000000000000" pitchFamily="2" charset="0"/>
              </a:rPr>
              <a:t>Termly topics:</a:t>
            </a:r>
          </a:p>
          <a:p>
            <a:pPr marL="0" indent="0">
              <a:buFontTx/>
              <a:buNone/>
              <a:defRPr/>
            </a:pPr>
            <a:endParaRPr lang="en-US" altLang="en-US" kern="0" dirty="0">
              <a:latin typeface="Twinkl" panose="02000000000000000000" pitchFamily="2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b="1" kern="0" dirty="0">
                <a:latin typeface="Twinkl" panose="02000000000000000000" pitchFamily="2" charset="0"/>
              </a:rPr>
              <a:t>Autumn Term – </a:t>
            </a:r>
            <a:r>
              <a:rPr lang="en-US" altLang="en-US" kern="0" dirty="0">
                <a:latin typeface="Twinkl" panose="02000000000000000000" pitchFamily="2" charset="0"/>
              </a:rPr>
              <a:t>Light and Fire</a:t>
            </a:r>
          </a:p>
          <a:p>
            <a:pPr marL="0" indent="0">
              <a:buFontTx/>
              <a:buNone/>
              <a:defRPr/>
            </a:pPr>
            <a:endParaRPr lang="en-US" altLang="en-US" kern="0" dirty="0">
              <a:latin typeface="Twinkl" panose="02000000000000000000" pitchFamily="2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b="1" kern="0" dirty="0">
                <a:latin typeface="Twinkl" panose="02000000000000000000" pitchFamily="2" charset="0"/>
              </a:rPr>
              <a:t>Spring Term – </a:t>
            </a:r>
            <a:r>
              <a:rPr lang="en-US" altLang="en-US" kern="0" dirty="0">
                <a:latin typeface="Twinkl" panose="02000000000000000000" pitchFamily="2" charset="0"/>
              </a:rPr>
              <a:t>Healthy Living</a:t>
            </a:r>
          </a:p>
          <a:p>
            <a:pPr marL="0" indent="0">
              <a:buFontTx/>
              <a:buNone/>
              <a:defRPr/>
            </a:pPr>
            <a:endParaRPr lang="en-US" altLang="en-US" b="1" kern="0" dirty="0">
              <a:latin typeface="Twinkl" panose="02000000000000000000" pitchFamily="2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b="1" kern="0" dirty="0">
                <a:latin typeface="Twinkl" panose="02000000000000000000" pitchFamily="2" charset="0"/>
              </a:rPr>
              <a:t>Summer Term – </a:t>
            </a:r>
            <a:r>
              <a:rPr lang="en-US" altLang="en-US" kern="0" dirty="0">
                <a:latin typeface="Twinkl" panose="02000000000000000000" pitchFamily="2" charset="0"/>
              </a:rPr>
              <a:t>At the Seaside</a:t>
            </a:r>
          </a:p>
        </p:txBody>
      </p:sp>
      <p:pic>
        <p:nvPicPr>
          <p:cNvPr id="5" name="Picture 4" descr="Stack of multicolored books">
            <a:extLst>
              <a:ext uri="{FF2B5EF4-FFF2-40B4-BE49-F238E27FC236}">
                <a16:creationId xmlns:a16="http://schemas.microsoft.com/office/drawing/2014/main" id="{F26AC06E-3A88-C3E8-BCBE-4BDD8D3EC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15" y="200322"/>
            <a:ext cx="2627784" cy="10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C121-A0AA-4E4E-9501-7A43FB52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3798168" cy="1143000"/>
          </a:xfrm>
        </p:spPr>
        <p:txBody>
          <a:bodyPr/>
          <a:lstStyle/>
          <a:p>
            <a:r>
              <a:rPr lang="en-GB" dirty="0">
                <a:solidFill>
                  <a:srgbClr val="1D02BE"/>
                </a:solidFill>
                <a:latin typeface="Twinkl" panose="02000000000000000000" pitchFamily="2" charset="0"/>
              </a:rPr>
              <a:t>Curriculum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3A5AC5-5048-4BC8-BD2A-27E8282E7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66" y="1319931"/>
            <a:ext cx="856895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kern="0" dirty="0">
                <a:latin typeface="Twinkl" panose="02000000000000000000" pitchFamily="2" charset="0"/>
              </a:rPr>
              <a:t>Daily English and </a:t>
            </a:r>
            <a:r>
              <a:rPr lang="en-US" altLang="en-US" kern="0" dirty="0" err="1">
                <a:latin typeface="Twinkl" panose="02000000000000000000" pitchFamily="2" charset="0"/>
              </a:rPr>
              <a:t>Maths</a:t>
            </a:r>
            <a:r>
              <a:rPr lang="en-US" altLang="en-US" kern="0" dirty="0">
                <a:latin typeface="Twinkl" panose="02000000000000000000" pitchFamily="2" charset="0"/>
              </a:rPr>
              <a:t> lessons.</a:t>
            </a:r>
          </a:p>
          <a:p>
            <a:pPr marL="0" indent="0">
              <a:buFontTx/>
              <a:buNone/>
              <a:defRPr/>
            </a:pPr>
            <a:endParaRPr lang="en-US" altLang="en-US" kern="0" dirty="0">
              <a:latin typeface="Twinkl" panose="02000000000000000000" pitchFamily="2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kern="0" dirty="0">
                <a:latin typeface="Twinkl" panose="02000000000000000000" pitchFamily="2" charset="0"/>
              </a:rPr>
              <a:t>Daily Little Wandle phonics sessions for the majority of the class. Once completed, these sessions will focus on spelling, punctuation and grammar work.</a:t>
            </a:r>
          </a:p>
          <a:p>
            <a:pPr marL="0" indent="0">
              <a:buFontTx/>
              <a:buNone/>
              <a:defRPr/>
            </a:pPr>
            <a:endParaRPr lang="en-US" altLang="en-US" kern="0" dirty="0">
              <a:latin typeface="Twinkl" panose="02000000000000000000" pitchFamily="2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kern="0" dirty="0">
                <a:latin typeface="Twinkl" panose="02000000000000000000" pitchFamily="2" charset="0"/>
              </a:rPr>
              <a:t>Group reading sessions with an adult will continue three times a week. </a:t>
            </a:r>
          </a:p>
          <a:p>
            <a:pPr marL="0" indent="0">
              <a:buFontTx/>
              <a:buNone/>
              <a:defRPr/>
            </a:pPr>
            <a:endParaRPr lang="en-US" altLang="en-US" kern="0" dirty="0">
              <a:latin typeface="SassoonPrimaryInfant" pitchFamily="2" charset="0"/>
            </a:endParaRPr>
          </a:p>
        </p:txBody>
      </p:sp>
      <p:pic>
        <p:nvPicPr>
          <p:cNvPr id="1026" name="Picture 2" descr="Maths - Shapes Display Cut Outs (teacher made) - Twinkl">
            <a:extLst>
              <a:ext uri="{FF2B5EF4-FFF2-40B4-BE49-F238E27FC236}">
                <a16:creationId xmlns:a16="http://schemas.microsoft.com/office/drawing/2014/main" id="{9E706DA0-442F-0F72-CA0D-23938F7E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glish Title Lettering (teacher made) - Twinkl">
            <a:extLst>
              <a:ext uri="{FF2B5EF4-FFF2-40B4-BE49-F238E27FC236}">
                <a16:creationId xmlns:a16="http://schemas.microsoft.com/office/drawing/2014/main" id="{766A1B74-78EB-64C7-E6AB-DF56C1AC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38452"/>
            <a:ext cx="2812926" cy="14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1DF402-273D-47BC-AD82-A0A86944D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  <a:latin typeface="Twinkl" panose="02000000000000000000" pitchFamily="2" charset="0"/>
              </a:rPr>
              <a:t>PE</a:t>
            </a:r>
            <a:endParaRPr lang="en-US" altLang="en-US" dirty="0">
              <a:latin typeface="Twinkl" panose="02000000000000000000" pitchFamily="2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52B2F94-7062-4516-8AAC-987A92593F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276872"/>
            <a:ext cx="8350250" cy="42560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winkl" panose="02000000000000000000" pitchFamily="2" charset="0"/>
              </a:rPr>
              <a:t>PE will normally take place on a …</a:t>
            </a:r>
          </a:p>
          <a:p>
            <a:pPr marL="0" indent="0" algn="ctr">
              <a:buNone/>
            </a:pPr>
            <a:endParaRPr lang="en-US" altLang="en-US" b="1" dirty="0">
              <a:highlight>
                <a:srgbClr val="FFFF00"/>
              </a:highlight>
              <a:latin typeface="Twinkl" panose="02000000000000000000" pitchFamily="2" charset="0"/>
            </a:endParaRPr>
          </a:p>
          <a:p>
            <a:pPr marL="0" indent="0" algn="ctr">
              <a:buNone/>
            </a:pPr>
            <a:r>
              <a:rPr lang="en-US" altLang="en-US" b="1" dirty="0">
                <a:highlight>
                  <a:srgbClr val="FFFF00"/>
                </a:highlight>
                <a:latin typeface="Twinkl" panose="02000000000000000000" pitchFamily="2" charset="0"/>
              </a:rPr>
              <a:t>Tuesday</a:t>
            </a:r>
            <a:r>
              <a:rPr lang="en-US" altLang="en-US" dirty="0">
                <a:latin typeface="Twinkl" panose="02000000000000000000" pitchFamily="2" charset="0"/>
              </a:rPr>
              <a:t> and a </a:t>
            </a:r>
            <a:r>
              <a:rPr lang="en-US" altLang="en-US" b="1" dirty="0">
                <a:highlight>
                  <a:srgbClr val="FFFF00"/>
                </a:highlight>
                <a:latin typeface="Twinkl" panose="02000000000000000000" pitchFamily="2" charset="0"/>
              </a:rPr>
              <a:t>Friday</a:t>
            </a:r>
            <a:r>
              <a:rPr lang="en-US" altLang="en-US" dirty="0">
                <a:latin typeface="Twinkl" panose="02000000000000000000" pitchFamily="2" charset="0"/>
              </a:rPr>
              <a:t>. </a:t>
            </a:r>
          </a:p>
          <a:p>
            <a:pPr marL="0" indent="0">
              <a:buNone/>
            </a:pPr>
            <a:endParaRPr lang="en-US" altLang="en-US" dirty="0"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US" altLang="en-US" dirty="0">
                <a:latin typeface="Twinkl" panose="02000000000000000000" pitchFamily="2" charset="0"/>
              </a:rPr>
              <a:t>Children need to come to school wearing their PE kit on these days.</a:t>
            </a:r>
          </a:p>
        </p:txBody>
      </p:sp>
      <p:pic>
        <p:nvPicPr>
          <p:cNvPr id="4" name="Picture 3" descr="Colorful beach balls">
            <a:extLst>
              <a:ext uri="{FF2B5EF4-FFF2-40B4-BE49-F238E27FC236}">
                <a16:creationId xmlns:a16="http://schemas.microsoft.com/office/drawing/2014/main" id="{ABE06320-88B1-999B-436E-57EE8915E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85539" cy="22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1DF402-273D-47BC-AD82-A0A86944D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  <a:latin typeface="Twinkl" panose="02000000000000000000" pitchFamily="2" charset="0"/>
              </a:rPr>
              <a:t>PSHEE</a:t>
            </a:r>
            <a:endParaRPr lang="en-US" altLang="en-US" dirty="0">
              <a:latin typeface="Twinkl" panose="02000000000000000000" pitchFamily="2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52B2F94-7062-4516-8AAC-987A92593F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276873"/>
            <a:ext cx="8350250" cy="338437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winkl" panose="02000000000000000000" pitchFamily="2" charset="0"/>
              </a:rPr>
              <a:t>Importance of supporting the children’s emotional and mental health. </a:t>
            </a:r>
          </a:p>
          <a:p>
            <a:pPr marL="0" indent="0" algn="just">
              <a:buNone/>
            </a:pPr>
            <a:endParaRPr lang="en-US" altLang="en-US" dirty="0"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US" altLang="en-US" dirty="0">
                <a:latin typeface="Twinkl" panose="02000000000000000000" pitchFamily="2" charset="0"/>
              </a:rPr>
              <a:t>Timetabled weekly PSHEE sessions and additional sessions where needed to deal with any issues which arise.</a:t>
            </a:r>
          </a:p>
        </p:txBody>
      </p:sp>
      <p:pic>
        <p:nvPicPr>
          <p:cNvPr id="4" name="Picture 3" descr="Person and child holding hands">
            <a:extLst>
              <a:ext uri="{FF2B5EF4-FFF2-40B4-BE49-F238E27FC236}">
                <a16:creationId xmlns:a16="http://schemas.microsoft.com/office/drawing/2014/main" id="{B45873EF-0A93-22C0-B34F-60308EC72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" y="125152"/>
            <a:ext cx="3167844" cy="21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198F539-0A8C-460F-892F-6EBFDA09D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4584" y="311194"/>
            <a:ext cx="7772400" cy="875184"/>
          </a:xfrm>
        </p:spPr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  <a:latin typeface="Twinkl" panose="02000000000000000000" pitchFamily="2" charset="0"/>
              </a:rPr>
              <a:t>Learning at home</a:t>
            </a:r>
            <a:endParaRPr lang="en-US" altLang="en-US" dirty="0">
              <a:latin typeface="Twinkl" panose="02000000000000000000" pitchFamily="2" charset="0"/>
            </a:endParaRPr>
          </a:p>
        </p:txBody>
      </p:sp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1248C15A-D35F-437D-8A9F-917E05E9C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483577"/>
              </p:ext>
            </p:extLst>
          </p:nvPr>
        </p:nvGraphicFramePr>
        <p:xfrm>
          <a:off x="6228184" y="107873"/>
          <a:ext cx="26368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637130" imgH="1155802" progId="MS_ClipArt_Gallery.2">
                  <p:embed/>
                </p:oleObj>
              </mc:Choice>
              <mc:Fallback>
                <p:oleObj name="Clip" r:id="rId3" imgW="2637130" imgH="1155802" progId="MS_ClipArt_Gallery.2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1248C15A-D35F-437D-8A9F-917E05E9C5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07873"/>
                        <a:ext cx="2636837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0E3A1F-C0A1-4A4A-C8C1-B2BCD75E9DCF}"/>
              </a:ext>
            </a:extLst>
          </p:cNvPr>
          <p:cNvSpPr txBox="1"/>
          <p:nvPr/>
        </p:nvSpPr>
        <p:spPr>
          <a:xfrm>
            <a:off x="278979" y="1056261"/>
            <a:ext cx="7772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r>
              <a:rPr lang="en-US" altLang="en-US" sz="2800" kern="0" dirty="0">
                <a:latin typeface="Twinkl" panose="02000000000000000000" pitchFamily="2" charset="0"/>
              </a:rPr>
              <a:t>In line with our phonics scheme, the children will bring home a </a:t>
            </a:r>
            <a:r>
              <a:rPr lang="en-US" altLang="en-US" sz="2800" b="1" kern="0" dirty="0">
                <a:latin typeface="Twinkl" panose="02000000000000000000" pitchFamily="2" charset="0"/>
              </a:rPr>
              <a:t>sharing book </a:t>
            </a:r>
            <a:r>
              <a:rPr lang="en-US" altLang="en-US" sz="2800" kern="0" dirty="0">
                <a:latin typeface="Twinkl" panose="02000000000000000000" pitchFamily="2" charset="0"/>
              </a:rPr>
              <a:t>from our </a:t>
            </a:r>
            <a:r>
              <a:rPr lang="en-US" altLang="en-US" sz="2800" b="1" kern="0" dirty="0">
                <a:latin typeface="Twinkl" panose="02000000000000000000" pitchFamily="2" charset="0"/>
              </a:rPr>
              <a:t>class library </a:t>
            </a:r>
            <a:r>
              <a:rPr lang="en-US" altLang="en-US" sz="2800" kern="0" dirty="0">
                <a:latin typeface="Twinkl" panose="02000000000000000000" pitchFamily="2" charset="0"/>
              </a:rPr>
              <a:t>during the week. The aim of this is to encourage your child to develop a love of reading.</a:t>
            </a:r>
          </a:p>
          <a:p>
            <a:pPr marL="0" indent="0" algn="just">
              <a:buFontTx/>
              <a:buNone/>
              <a:defRPr/>
            </a:pPr>
            <a:endParaRPr lang="en-US" altLang="en-US" sz="2800" kern="0" dirty="0">
              <a:latin typeface="Twinkl" panose="02000000000000000000" pitchFamily="2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altLang="en-US" sz="2800" kern="0" dirty="0">
                <a:latin typeface="Twinkl" panose="02000000000000000000" pitchFamily="2" charset="0"/>
              </a:rPr>
              <a:t>On a </a:t>
            </a:r>
            <a:r>
              <a:rPr lang="en-US" altLang="en-US" sz="2800" kern="0" dirty="0">
                <a:highlight>
                  <a:srgbClr val="FFFF00"/>
                </a:highlight>
                <a:latin typeface="Twinkl" panose="02000000000000000000" pitchFamily="2" charset="0"/>
              </a:rPr>
              <a:t>Thursday</a:t>
            </a:r>
            <a:r>
              <a:rPr lang="en-US" altLang="en-US" sz="2800" kern="0" dirty="0">
                <a:latin typeface="Twinkl" panose="02000000000000000000" pitchFamily="2" charset="0"/>
              </a:rPr>
              <a:t>, your child will bring home the </a:t>
            </a:r>
            <a:r>
              <a:rPr lang="en-US" altLang="en-US" sz="2800" b="1" kern="0" dirty="0">
                <a:latin typeface="Twinkl" panose="02000000000000000000" pitchFamily="2" charset="0"/>
              </a:rPr>
              <a:t>phonics book </a:t>
            </a:r>
            <a:r>
              <a:rPr lang="en-US" altLang="en-US" sz="2800" kern="0" dirty="0">
                <a:latin typeface="Twinkl" panose="02000000000000000000" pitchFamily="2" charset="0"/>
              </a:rPr>
              <a:t>they have been working on that week. This should be read by the child at least 90-95% fluency. </a:t>
            </a:r>
          </a:p>
          <a:p>
            <a:pPr marL="0" indent="0" algn="just">
              <a:buFontTx/>
              <a:buNone/>
              <a:defRPr/>
            </a:pPr>
            <a:endParaRPr lang="en-US" altLang="en-US" sz="2800" kern="0" dirty="0">
              <a:latin typeface="Twinkl" panose="02000000000000000000" pitchFamily="2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altLang="en-US" sz="2800" kern="0" dirty="0">
                <a:latin typeface="Twinkl" panose="02000000000000000000" pitchFamily="2" charset="0"/>
              </a:rPr>
              <a:t>Please record any reading done at home in your child’s home/school link book.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198F539-0A8C-460F-892F-6EBFDA09D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240"/>
            <a:ext cx="7772400" cy="875184"/>
          </a:xfrm>
        </p:spPr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  <a:latin typeface="Twinkl" panose="02000000000000000000" pitchFamily="2" charset="0"/>
              </a:rPr>
              <a:t>Learning at home</a:t>
            </a:r>
            <a:endParaRPr lang="en-US" altLang="en-US" dirty="0">
              <a:latin typeface="Twinkl" panose="02000000000000000000" pitchFamily="2" charset="0"/>
            </a:endParaRPr>
          </a:p>
        </p:txBody>
      </p:sp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1248C15A-D35F-437D-8A9F-917E05E9C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83877"/>
              </p:ext>
            </p:extLst>
          </p:nvPr>
        </p:nvGraphicFramePr>
        <p:xfrm>
          <a:off x="3275856" y="5903528"/>
          <a:ext cx="1944216" cy="852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637130" imgH="1155802" progId="MS_ClipArt_Gallery.2">
                  <p:embed/>
                </p:oleObj>
              </mc:Choice>
              <mc:Fallback>
                <p:oleObj name="Clip" r:id="rId3" imgW="2637130" imgH="1155802" progId="MS_ClipArt_Gallery.2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1248C15A-D35F-437D-8A9F-917E05E9C5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903528"/>
                        <a:ext cx="1944216" cy="852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0E3A1F-C0A1-4A4A-C8C1-B2BCD75E9DCF}"/>
              </a:ext>
            </a:extLst>
          </p:cNvPr>
          <p:cNvSpPr txBox="1"/>
          <p:nvPr/>
        </p:nvSpPr>
        <p:spPr>
          <a:xfrm>
            <a:off x="395536" y="1196752"/>
            <a:ext cx="83529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r>
              <a:rPr lang="en-US" altLang="en-US" sz="3200" kern="0" dirty="0">
                <a:latin typeface="Twinkl" panose="02000000000000000000" pitchFamily="2" charset="0"/>
              </a:rPr>
              <a:t>Every Monday, your child will bring home some a</a:t>
            </a:r>
            <a:r>
              <a:rPr lang="en-US" altLang="en-US" sz="3200" b="1" kern="0" dirty="0">
                <a:latin typeface="Twinkl" panose="02000000000000000000" pitchFamily="2" charset="0"/>
              </a:rPr>
              <a:t> </a:t>
            </a:r>
            <a:r>
              <a:rPr lang="en-US" altLang="en-US" sz="3200" b="1" kern="0" dirty="0" err="1">
                <a:latin typeface="Twinkl" panose="02000000000000000000" pitchFamily="2" charset="0"/>
              </a:rPr>
              <a:t>maths</a:t>
            </a:r>
            <a:r>
              <a:rPr lang="en-US" altLang="en-US" sz="3200" b="1" kern="0" dirty="0">
                <a:latin typeface="Twinkl" panose="02000000000000000000" pitchFamily="2" charset="0"/>
              </a:rPr>
              <a:t> activity </a:t>
            </a:r>
            <a:r>
              <a:rPr lang="en-US" altLang="en-US" sz="3200" kern="0" dirty="0">
                <a:latin typeface="Twinkl" panose="02000000000000000000" pitchFamily="2" charset="0"/>
              </a:rPr>
              <a:t>to complete.</a:t>
            </a:r>
          </a:p>
          <a:p>
            <a:pPr marL="0" indent="0" algn="just">
              <a:buFontTx/>
              <a:buNone/>
              <a:defRPr/>
            </a:pPr>
            <a:endParaRPr lang="en-US" altLang="en-US" sz="3200" kern="0" dirty="0">
              <a:latin typeface="Twinkl" panose="02000000000000000000" pitchFamily="2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altLang="en-US" sz="3200" kern="0" dirty="0">
                <a:latin typeface="Twinkl" panose="02000000000000000000" pitchFamily="2" charset="0"/>
              </a:rPr>
              <a:t>They will also bring home a spelling activity every week. These will be from the list of words which we teach in Key Stage 1.</a:t>
            </a:r>
          </a:p>
        </p:txBody>
      </p:sp>
    </p:spTree>
    <p:extLst>
      <p:ext uri="{BB962C8B-B14F-4D97-AF65-F5344CB8AC3E}">
        <p14:creationId xmlns:p14="http://schemas.microsoft.com/office/powerpoint/2010/main" val="420174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2D19C05-0587-4A4E-8BA5-A7632A80E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GB" altLang="en-US" sz="3500">
                <a:latin typeface="Twinkl" panose="02000000000000000000" pitchFamily="2" charset="0"/>
              </a:rPr>
              <a:t>Healthy Schools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9EFFFDC-6216-4E94-9BE9-E4E287E056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en-GB" altLang="en-US" sz="1700">
                <a:latin typeface="Twinkl" panose="02000000000000000000" pitchFamily="2" charset="0"/>
              </a:rPr>
              <a:t>Water bottles – named and sports lids, just water please- no energy drinks</a:t>
            </a:r>
          </a:p>
          <a:p>
            <a:pPr marL="0" indent="0">
              <a:buNone/>
            </a:pPr>
            <a:endParaRPr lang="en-GB" altLang="en-US" sz="1700">
              <a:latin typeface="Twinkl" panose="02000000000000000000" pitchFamily="2" charset="0"/>
            </a:endParaRPr>
          </a:p>
          <a:p>
            <a:r>
              <a:rPr lang="en-GB" altLang="en-US" sz="1700">
                <a:latin typeface="Twinkl" panose="02000000000000000000" pitchFamily="2" charset="0"/>
              </a:rPr>
              <a:t>Morning snack – provided or from home.</a:t>
            </a:r>
          </a:p>
          <a:p>
            <a:pPr marL="0" indent="0">
              <a:buNone/>
            </a:pPr>
            <a:endParaRPr lang="en-US" altLang="en-US" sz="1700">
              <a:latin typeface="Twinkl" panose="02000000000000000000" pitchFamily="2" charset="0"/>
            </a:endParaRPr>
          </a:p>
          <a:p>
            <a:r>
              <a:rPr lang="en-GB" altLang="en-US" sz="1700">
                <a:latin typeface="Twinkl" panose="02000000000000000000" pitchFamily="2" charset="0"/>
              </a:rPr>
              <a:t>Packed lunches – no sweets/chocolate, no nuts or sesame seed products.</a:t>
            </a:r>
          </a:p>
          <a:p>
            <a:pPr marL="0" indent="0">
              <a:buNone/>
            </a:pPr>
            <a:endParaRPr lang="en-GB" altLang="en-US" sz="1700">
              <a:latin typeface="Twinkl" panose="02000000000000000000" pitchFamily="2" charset="0"/>
            </a:endParaRPr>
          </a:p>
          <a:p>
            <a:r>
              <a:rPr lang="en-GB" altLang="en-US" sz="1700">
                <a:latin typeface="Twinkl" panose="02000000000000000000" pitchFamily="2" charset="0"/>
              </a:rPr>
              <a:t>Established sleep routine.</a:t>
            </a:r>
          </a:p>
        </p:txBody>
      </p:sp>
      <p:pic>
        <p:nvPicPr>
          <p:cNvPr id="10244" name="Picture 4" descr="MPj04387870000[1]">
            <a:extLst>
              <a:ext uri="{FF2B5EF4-FFF2-40B4-BE49-F238E27FC236}">
                <a16:creationId xmlns:a16="http://schemas.microsoft.com/office/drawing/2014/main" id="{DD094FFF-F123-4F2A-A517-649EF8F81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r="25572" b="2"/>
          <a:stretch/>
        </p:blipFill>
        <p:spPr bwMode="auto">
          <a:xfrm>
            <a:off x="4572000" y="1"/>
            <a:ext cx="4577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69D9961FBA4B42A3CDC9D3CD7067B4" ma:contentTypeVersion="8" ma:contentTypeDescription="Create a new document." ma:contentTypeScope="" ma:versionID="3cfcce12d8edc6c3a9cc225a6c70de1a">
  <xsd:schema xmlns:xsd="http://www.w3.org/2001/XMLSchema" xmlns:xs="http://www.w3.org/2001/XMLSchema" xmlns:p="http://schemas.microsoft.com/office/2006/metadata/properties" xmlns:ns2="3bdd6b3c-1a47-425a-bc88-29b8221cf779" targetNamespace="http://schemas.microsoft.com/office/2006/metadata/properties" ma:root="true" ma:fieldsID="5b68f132bd94a3002f7805619bf9ec03" ns2:_="">
    <xsd:import namespace="3bdd6b3c-1a47-425a-bc88-29b8221cf7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dd6b3c-1a47-425a-bc88-29b8221cf7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4DE1F1-D65B-45CF-8C75-EF33FBA62BB6}">
  <ds:schemaRefs>
    <ds:schemaRef ds:uri="http://schemas.microsoft.com/office/2006/documentManagement/types"/>
    <ds:schemaRef ds:uri="http://schemas.openxmlformats.org/package/2006/metadata/core-properties"/>
    <ds:schemaRef ds:uri="3bdd6b3c-1a47-425a-bc88-29b8221cf779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7BEDB92-605F-4DC0-B7A7-530F906513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dd6b3c-1a47-425a-bc88-29b8221cf7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808E9B-580A-4F3D-B530-6211068F2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</TotalTime>
  <Words>814</Words>
  <Application>Microsoft Office PowerPoint</Application>
  <PresentationFormat>On-screen Show (4:3)</PresentationFormat>
  <Paragraphs>113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Comic Sans MS</vt:lpstr>
      <vt:lpstr>SassoonPrimaryInfant</vt:lpstr>
      <vt:lpstr>Times New Roman</vt:lpstr>
      <vt:lpstr>Twinkl</vt:lpstr>
      <vt:lpstr>Default Design</vt:lpstr>
      <vt:lpstr>Clip</vt:lpstr>
      <vt:lpstr>PowerPoint Presentation</vt:lpstr>
      <vt:lpstr>Meet the Teaching Team</vt:lpstr>
      <vt:lpstr>Curriculum</vt:lpstr>
      <vt:lpstr>Curriculum</vt:lpstr>
      <vt:lpstr>PE</vt:lpstr>
      <vt:lpstr>PSHEE</vt:lpstr>
      <vt:lpstr>Learning at home</vt:lpstr>
      <vt:lpstr>Learning at home</vt:lpstr>
      <vt:lpstr>Healthy Schools</vt:lpstr>
      <vt:lpstr>Class Worship</vt:lpstr>
      <vt:lpstr>Assessments</vt:lpstr>
      <vt:lpstr>Additional Information</vt:lpstr>
      <vt:lpstr>Parental Information</vt:lpstr>
      <vt:lpstr>Keep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Ivor Morgan-Jones</dc:creator>
  <cp:lastModifiedBy>Mrs H Gent</cp:lastModifiedBy>
  <cp:revision>73</cp:revision>
  <cp:lastPrinted>2024-09-11T14:47:01Z</cp:lastPrinted>
  <dcterms:created xsi:type="dcterms:W3CDTF">2003-09-29T20:19:30Z</dcterms:created>
  <dcterms:modified xsi:type="dcterms:W3CDTF">2024-09-11T14:50:24Z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0x0101000D69D9961FBA4B42A3CDC9D3CD7067B4</vt:lpwstr>
  </property>
</Properties>
</file>